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50" r:id="rId2"/>
    <p:sldId id="321" r:id="rId3"/>
    <p:sldId id="348" r:id="rId4"/>
    <p:sldId id="351" r:id="rId5"/>
    <p:sldId id="298" r:id="rId6"/>
    <p:sldId id="297" r:id="rId7"/>
    <p:sldId id="317" r:id="rId8"/>
    <p:sldId id="349" r:id="rId9"/>
    <p:sldId id="271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B9BDD"/>
    <a:srgbClr val="87B0F3"/>
    <a:srgbClr val="A2D3E6"/>
    <a:srgbClr val="286D9C"/>
    <a:srgbClr val="576698"/>
    <a:srgbClr val="25325B"/>
    <a:srgbClr val="4ABADE"/>
    <a:srgbClr val="BA4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-128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B8E65-170F-7540-8E39-59574E45BED1}" type="datetimeFigureOut">
              <a:rPr lang="fr-FR" smtClean="0"/>
              <a:t>17-07-10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51A15-4C05-B44A-852E-DE256724724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819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219F9-C524-0B4E-AD57-8AEF364096ED}" type="datetimeFigureOut">
              <a:rPr lang="fr-FR" smtClean="0"/>
              <a:t>17-07-10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8AEE4-66DE-E646-94A0-64FCCDCE4D7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3736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F39E-55C2-D440-A56F-75787F900CF7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8017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690D-E201-6447-A021-549C5C2A6541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3644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750D-B037-F24D-BB54-615B11964896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2427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E825-5B73-E94A-861E-0BAE44258C2D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66422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BFD60-4734-9041-BB8F-388BBC21ACF1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48568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AAC9-8757-3747-B4B3-2A3DCBFD4722}" type="datetime1">
              <a:rPr lang="fr-CA" smtClean="0"/>
              <a:t>17-07-10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05291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98B10-9B79-354E-ACC4-D1BB3A110904}" type="datetime1">
              <a:rPr lang="fr-CA" smtClean="0"/>
              <a:t>17-07-10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47092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25CAA-1226-DF44-8536-6530AF9B99E1}" type="datetime1">
              <a:rPr lang="fr-CA" smtClean="0"/>
              <a:t>17-07-10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08427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44EF-8F0F-D145-829F-C1BA8FECF7E0}" type="datetime1">
              <a:rPr lang="fr-CA" smtClean="0"/>
              <a:t>17-07-10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9428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F6D4B-99C4-5244-B0AF-9C4634E3A378}" type="datetime1">
              <a:rPr lang="fr-CA" smtClean="0"/>
              <a:t>17-07-10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10348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E57-A826-7747-9B3C-F1BE64ED71F8}" type="datetime1">
              <a:rPr lang="fr-CA" smtClean="0"/>
              <a:t>17-07-10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125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5A481-83FE-1D4A-BC3F-A8F832AF3D60}" type="datetime1">
              <a:rPr lang="fr-CA" smtClean="0"/>
              <a:t>17-07-10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 smtClean="0"/>
              <a:t>Projet Coppélius - Mixa Vision - CIMMI</a:t>
            </a: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59C5C-CCD7-421F-9B7F-866D9FDE226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3394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5" Type="http://schemas.openxmlformats.org/officeDocument/2006/relationships/hyperlink" Target="http://mixa.vision/demo" TargetMode="External"/><Relationship Id="rId6" Type="http://schemas.openxmlformats.org/officeDocument/2006/relationships/image" Target="../media/image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jpg"/><Relationship Id="rId5" Type="http://schemas.openxmlformats.org/officeDocument/2006/relationships/image" Target="../media/image8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936732" y="4509223"/>
            <a:ext cx="10363200" cy="1470025"/>
          </a:xfrm>
        </p:spPr>
        <p:txBody>
          <a:bodyPr>
            <a:normAutofit/>
          </a:bodyPr>
          <a:lstStyle/>
          <a:p>
            <a:r>
              <a:rPr lang="fr-FR" sz="2800" dirty="0" smtClean="0"/>
              <a:t>Propositions présentées à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dirty="0" smtClean="0"/>
              <a:t>Michelin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784" y="2289169"/>
            <a:ext cx="8534400" cy="1752600"/>
          </a:xfrm>
        </p:spPr>
        <p:txBody>
          <a:bodyPr>
            <a:noAutofit/>
          </a:bodyPr>
          <a:lstStyle/>
          <a:p>
            <a:r>
              <a:rPr lang="fr-FR" dirty="0" smtClean="0"/>
              <a:t>  </a:t>
            </a:r>
            <a:r>
              <a:rPr lang="fr-FR" sz="4800" dirty="0" smtClean="0">
                <a:latin typeface="+mj-lt"/>
                <a:ea typeface="+mj-ea"/>
                <a:cs typeface="+mj-cs"/>
              </a:rPr>
              <a:t>Système « Coppélius »</a:t>
            </a:r>
            <a:endParaRPr lang="fr-FR" sz="4800" dirty="0">
              <a:latin typeface="+mj-lt"/>
              <a:ea typeface="+mj-ea"/>
              <a:cs typeface="+mj-cs"/>
            </a:endParaRPr>
          </a:p>
          <a:p>
            <a:r>
              <a:rPr lang="fr-FR" b="1" i="1" dirty="0" smtClean="0"/>
              <a:t>Interface entre l’univers du vin et</a:t>
            </a:r>
          </a:p>
          <a:p>
            <a:r>
              <a:rPr lang="fr-FR" b="1" i="1" dirty="0" smtClean="0"/>
              <a:t>les technologies du virtuel</a:t>
            </a:r>
          </a:p>
        </p:txBody>
      </p:sp>
      <p:pic>
        <p:nvPicPr>
          <p:cNvPr id="5" name="Image 4" descr="Cellier CdB_Arrière plan_8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5850" y="-202768"/>
            <a:ext cx="3502971" cy="6858000"/>
          </a:xfrm>
          <a:prstGeom prst="rect">
            <a:avLst/>
          </a:prstGeom>
        </p:spPr>
      </p:pic>
      <p:grpSp>
        <p:nvGrpSpPr>
          <p:cNvPr id="6" name="Grouper 5"/>
          <p:cNvGrpSpPr/>
          <p:nvPr/>
        </p:nvGrpSpPr>
        <p:grpSpPr>
          <a:xfrm>
            <a:off x="1974153" y="760838"/>
            <a:ext cx="4444285" cy="983537"/>
            <a:chOff x="2399629" y="340516"/>
            <a:chExt cx="6506878" cy="1439997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71200" y="340516"/>
              <a:ext cx="3835307" cy="1439997"/>
            </a:xfrm>
            <a:prstGeom prst="rect">
              <a:avLst/>
            </a:prstGeom>
          </p:spPr>
        </p:pic>
        <p:pic>
          <p:nvPicPr>
            <p:cNvPr id="8" name="Image 7" descr="ecosystemlogosplnblk-3b1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99629" y="353504"/>
              <a:ext cx="2540099" cy="14140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8373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" r="-98"/>
          <a:stretch/>
        </p:blipFill>
        <p:spPr>
          <a:xfrm>
            <a:off x="836377" y="618968"/>
            <a:ext cx="10511502" cy="273199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14095"/>
          </a:xfrm>
        </p:spPr>
        <p:txBody>
          <a:bodyPr>
            <a:normAutofit/>
          </a:bodyPr>
          <a:lstStyle/>
          <a:p>
            <a:r>
              <a:rPr lang="fr-CA" sz="5400" b="1" dirty="0" smtClean="0"/>
              <a:t>Coppélius en bref</a:t>
            </a:r>
            <a:endParaRPr lang="fr-CA" sz="5400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466167"/>
            <a:ext cx="10650262" cy="18309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CA" sz="3200" b="1" dirty="0" smtClean="0"/>
              <a:t>Coppélius</a:t>
            </a:r>
            <a:r>
              <a:rPr lang="fr-CA" sz="3200" dirty="0" smtClean="0"/>
              <a:t> est un système qui reproduit des caves à vin dans un monde virtuel, que l’utilisateur découvre avec des lunettes de réalité augmentée ou virtuelle, ou avec un smartphone</a:t>
            </a:r>
            <a:endParaRPr lang="fr-CA" sz="3200" dirty="0"/>
          </a:p>
        </p:txBody>
      </p:sp>
    </p:spTree>
    <p:extLst>
      <p:ext uri="{BB962C8B-B14F-4D97-AF65-F5344CB8AC3E}">
        <p14:creationId xmlns:p14="http://schemas.microsoft.com/office/powerpoint/2010/main" val="338960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</a:t>
            </a:r>
            <a:r>
              <a:rPr lang="fr-FR" b="1" dirty="0" smtClean="0"/>
              <a:t>Coppélius</a:t>
            </a:r>
            <a:r>
              <a:rPr lang="fr-FR" dirty="0" smtClean="0"/>
              <a:t> a été créé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2700" dirty="0" smtClean="0"/>
              <a:t>Coppélius est un système de visite interactive que Mixa Vision a créé pour la lunette HoloLens de Microsoft </a:t>
            </a:r>
          </a:p>
          <a:p>
            <a:pPr marL="0" indent="0">
              <a:buNone/>
            </a:pPr>
            <a:r>
              <a:rPr lang="fr-FR" sz="2700" dirty="0" smtClean="0"/>
              <a:t>Ce système a permis de recréer virtuellement les caves à vin canadiennes du Château Frontenac et du Bistro le Coureur des bois</a:t>
            </a:r>
          </a:p>
          <a:p>
            <a:pPr marL="0" indent="0">
              <a:buNone/>
            </a:pPr>
            <a:r>
              <a:rPr lang="fr-FR" sz="2700" dirty="0" smtClean="0"/>
              <a:t>Ces caves à vin virtuelles ont été mises en scène dans des salons vinicoles, et en direct à la télévision</a:t>
            </a:r>
          </a:p>
        </p:txBody>
      </p:sp>
      <p:pic>
        <p:nvPicPr>
          <p:cNvPr id="5" name="Espace réservé du contenu 4" descr="IMG_0821-1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9" b="-198"/>
          <a:stretch/>
        </p:blipFill>
        <p:spPr>
          <a:xfrm rot="5400000">
            <a:off x="6562854" y="1338075"/>
            <a:ext cx="4466159" cy="5246336"/>
          </a:xfrm>
        </p:spPr>
      </p:pic>
    </p:spTree>
    <p:extLst>
      <p:ext uri="{BB962C8B-B14F-4D97-AF65-F5344CB8AC3E}">
        <p14:creationId xmlns:p14="http://schemas.microsoft.com/office/powerpoint/2010/main" val="3680601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virtuel bouleverse l’espace</a:t>
            </a:r>
          </a:p>
        </p:txBody>
      </p:sp>
      <p:pic>
        <p:nvPicPr>
          <p:cNvPr id="18" name="Espace réservé du contenu 1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842" y="1793610"/>
            <a:ext cx="6040635" cy="4351338"/>
          </a:xfrm>
        </p:spPr>
      </p:pic>
      <p:sp>
        <p:nvSpPr>
          <p:cNvPr id="7" name="Rectangle 6"/>
          <p:cNvSpPr/>
          <p:nvPr/>
        </p:nvSpPr>
        <p:spPr>
          <a:xfrm>
            <a:off x="6342887" y="2651992"/>
            <a:ext cx="4084148" cy="2862322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</p:spPr>
        <p:txBody>
          <a:bodyPr wrap="square">
            <a:spAutoFit/>
          </a:bodyPr>
          <a:lstStyle/>
          <a:p>
            <a:r>
              <a:rPr lang="is-IS" sz="3600" dirty="0" smtClean="0"/>
              <a:t>Un cellier</a:t>
            </a:r>
          </a:p>
          <a:p>
            <a:r>
              <a:rPr lang="is-IS" sz="3600" dirty="0" smtClean="0"/>
              <a:t>virtuel</a:t>
            </a:r>
          </a:p>
          <a:p>
            <a:r>
              <a:rPr lang="is-IS" sz="3600" dirty="0" smtClean="0"/>
              <a:t>peut surgir</a:t>
            </a:r>
          </a:p>
          <a:p>
            <a:r>
              <a:rPr lang="is-IS" sz="3600" dirty="0" smtClean="0"/>
              <a:t>dans n’importe quel environnement</a:t>
            </a:r>
          </a:p>
        </p:txBody>
      </p:sp>
    </p:spTree>
    <p:extLst>
      <p:ext uri="{BB962C8B-B14F-4D97-AF65-F5344CB8AC3E}">
        <p14:creationId xmlns:p14="http://schemas.microsoft.com/office/powerpoint/2010/main" val="347971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Grâce à </a:t>
            </a:r>
            <a:r>
              <a:rPr lang="fr-FR" b="1" dirty="0" smtClean="0"/>
              <a:t>Coppélius</a:t>
            </a:r>
            <a:r>
              <a:rPr lang="fr-FR" dirty="0" smtClean="0"/>
              <a:t>, le sommelier canadien Philippe LAPEYRIE a découvert une cave à vin en direct </a:t>
            </a:r>
            <a:endParaRPr lang="fr-FR" dirty="0"/>
          </a:p>
        </p:txBody>
      </p:sp>
      <p:pic>
        <p:nvPicPr>
          <p:cNvPr id="5" name="2017-05-06 Philippe Lapeyrie avec la hololen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5557" b="20882"/>
          <a:stretch>
            <a:fillRect/>
          </a:stretch>
        </p:blipFill>
        <p:spPr>
          <a:xfrm>
            <a:off x="838199" y="1825625"/>
            <a:ext cx="10440000" cy="4320000"/>
          </a:xfrm>
        </p:spPr>
      </p:pic>
      <p:sp>
        <p:nvSpPr>
          <p:cNvPr id="12" name="ZoneTexte 11"/>
          <p:cNvSpPr txBox="1"/>
          <p:nvPr/>
        </p:nvSpPr>
        <p:spPr>
          <a:xfrm>
            <a:off x="806824" y="6185655"/>
            <a:ext cx="1045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Cliquer sur l’image ou visiter </a:t>
            </a:r>
            <a:r>
              <a:rPr lang="fr-FR" sz="2800" dirty="0" smtClean="0">
                <a:hlinkClick r:id="rId5"/>
              </a:rPr>
              <a:t>http://mixa.vision/demo</a:t>
            </a:r>
            <a:r>
              <a:rPr lang="fr-FR" sz="2800" dirty="0" smtClean="0"/>
              <a:t> </a:t>
            </a:r>
            <a:endParaRPr lang="fr-FR" sz="28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196" y="3521959"/>
            <a:ext cx="917608" cy="91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2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1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4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mises en scènes peuvent être très élaborées, comme celle du Salon des vins de Québec</a:t>
            </a:r>
            <a:endParaRPr lang="fr-FR" dirty="0"/>
          </a:p>
        </p:txBody>
      </p:sp>
      <p:pic>
        <p:nvPicPr>
          <p:cNvPr id="5" name="Salon des vins.mp4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1825625"/>
            <a:ext cx="10548000" cy="4356000"/>
          </a:xfrm>
        </p:spPr>
      </p:pic>
      <p:sp>
        <p:nvSpPr>
          <p:cNvPr id="3" name="ZoneTexte 2"/>
          <p:cNvSpPr txBox="1"/>
          <p:nvPr/>
        </p:nvSpPr>
        <p:spPr>
          <a:xfrm>
            <a:off x="12647411" y="30399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196" y="3521959"/>
            <a:ext cx="917608" cy="91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2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4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Les caves à vin peuvent être découvertes en réalité augmentée ou en réalité virtuelle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solidFill>
            <a:srgbClr val="7B9BDD"/>
          </a:solidFill>
        </p:spPr>
        <p:txBody>
          <a:bodyPr>
            <a:normAutofit fontScale="92500" lnSpcReduction="20000"/>
          </a:bodyPr>
          <a:lstStyle/>
          <a:p>
            <a:pPr algn="ctr"/>
            <a:r>
              <a:rPr lang="fr-FR" sz="3000" dirty="0" smtClean="0"/>
              <a:t>RÉALITÉ AUGMENTÉE</a:t>
            </a:r>
          </a:p>
          <a:p>
            <a:pPr algn="ctr"/>
            <a:r>
              <a:rPr lang="fr-FR" dirty="0" smtClean="0"/>
              <a:t>Votre environnement devient votre écran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solidFill>
            <a:srgbClr val="BA489F"/>
          </a:solidFill>
        </p:spPr>
        <p:txBody>
          <a:bodyPr>
            <a:normAutofit fontScale="92500" lnSpcReduction="20000"/>
          </a:bodyPr>
          <a:lstStyle/>
          <a:p>
            <a:pPr algn="ctr"/>
            <a:r>
              <a:rPr lang="fr-FR" sz="3000" dirty="0" smtClean="0"/>
              <a:t>RÉALITÉ VIRTUELLE</a:t>
            </a:r>
          </a:p>
          <a:p>
            <a:pPr algn="ctr"/>
            <a:r>
              <a:rPr lang="fr-FR" dirty="0" smtClean="0"/>
              <a:t>Votre écran devient votre environnement</a:t>
            </a:r>
            <a:endParaRPr lang="fr-FR" dirty="0"/>
          </a:p>
        </p:txBody>
      </p:sp>
      <p:pic>
        <p:nvPicPr>
          <p:cNvPr id="10" name="Espace réservé du contenu 9" descr="image001.jpg"/>
          <p:cNvPicPr>
            <a:picLocks noGrp="1" noChangeAspect="1"/>
          </p:cNvPicPr>
          <p:nvPr>
            <p:ph sz="quarter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du contenu 5" descr="Salut Bonjour 03.jpeg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061420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Coppélius s’adapte aux smartphones ou aux tablettes, pour des expériences plus souples</a:t>
            </a:r>
            <a:endParaRPr lang="fr-FR" dirty="0"/>
          </a:p>
        </p:txBody>
      </p:sp>
      <p:pic>
        <p:nvPicPr>
          <p:cNvPr id="13" name="Espace réservé du contenu 3" descr="MV_Solstice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4" name="Espace réservé du contenu 7" descr="parallele-projet-2327098.jpg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3" name="Image 2" descr="Image intérieur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601" y="3930355"/>
            <a:ext cx="2054352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33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dirty="0" smtClean="0"/>
              <a:t>À propos de Mixa Vision</a:t>
            </a:r>
            <a:endParaRPr lang="fr-FR" dirty="0"/>
          </a:p>
        </p:txBody>
      </p:sp>
      <p:pic>
        <p:nvPicPr>
          <p:cNvPr id="10" name="Espace réservé du contenu 3" descr="MV_Solstice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/>
              <a:t>est maître des technologies de l’émerveillement</a:t>
            </a:r>
          </a:p>
          <a:p>
            <a:r>
              <a:rPr lang="fr-FR" dirty="0"/>
              <a:t>a une expertise particulière du monde des vins</a:t>
            </a:r>
          </a:p>
          <a:p>
            <a:r>
              <a:rPr lang="fr-FR" dirty="0"/>
              <a:t>propose des expériences sur mesure, fines et innovantes</a:t>
            </a:r>
          </a:p>
          <a:p>
            <a:r>
              <a:rPr lang="fr-FR" dirty="0"/>
              <a:t>est une compagnie positionnée à la frontière de l’Amérique et de l’Europe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0010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8513</TotalTime>
  <Words>246</Words>
  <Application>Microsoft Macintosh PowerPoint</Application>
  <PresentationFormat>Personnalisé</PresentationFormat>
  <Paragraphs>29</Paragraphs>
  <Slides>9</Slides>
  <Notes>0</Notes>
  <HiddenSlides>0</HiddenSlides>
  <MMClips>2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Propositions présentées à Michelin</vt:lpstr>
      <vt:lpstr>Coppélius en bref</vt:lpstr>
      <vt:lpstr>Comment Coppélius a été créé</vt:lpstr>
      <vt:lpstr>Le virtuel bouleverse l’espace</vt:lpstr>
      <vt:lpstr>Grâce à Coppélius, le sommelier canadien Philippe LAPEYRIE a découvert une cave à vin en direct </vt:lpstr>
      <vt:lpstr>Les mises en scènes peuvent être très élaborées, comme celle du Salon des vins de Québec</vt:lpstr>
      <vt:lpstr>Les caves à vin peuvent être découvertes en réalité augmentée ou en réalité virtuelle</vt:lpstr>
      <vt:lpstr>Coppélius s’adapte aux smartphones ou aux tablettes, pour des expériences plus souples</vt:lpstr>
      <vt:lpstr>À propos de Mixa Vision</vt:lpstr>
    </vt:vector>
  </TitlesOfParts>
  <Company>SQI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L’iterEspace québécois</dc:title>
  <dc:creator>Daniel Dufour consultant</dc:creator>
  <cp:lastModifiedBy>Daniel DUFOUR</cp:lastModifiedBy>
  <cp:revision>398</cp:revision>
  <dcterms:created xsi:type="dcterms:W3CDTF">2017-02-28T18:25:32Z</dcterms:created>
  <dcterms:modified xsi:type="dcterms:W3CDTF">2017-07-10T15:51:43Z</dcterms:modified>
</cp:coreProperties>
</file>